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350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329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0656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94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404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9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135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324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01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219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04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CA883-0A43-4EB5-8A91-5EACEAE1CC34}" type="datetimeFigureOut">
              <a:rPr lang="it-IT" smtClean="0"/>
              <a:t>10/03/2021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078F-109F-4F10-BDB6-5F6D58C159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49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hyperlink" Target="mailto:direzione@cdec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Alle origini della civiltà ebraica</a:t>
            </a:r>
            <a:br>
              <a:rPr lang="it-IT"/>
            </a:br>
            <a:r>
              <a:rPr lang="it-IT"/>
              <a:t>Testi </a:t>
            </a:r>
            <a:r>
              <a:rPr lang="it-IT" dirty="0"/>
              <a:t>e geografie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Gadi Luzzatto Voghera</a:t>
            </a:r>
          </a:p>
          <a:p>
            <a:r>
              <a:rPr lang="it-IT" dirty="0">
                <a:hlinkClick r:id="rId2"/>
              </a:rPr>
              <a:t>direzione@cdec.it</a:t>
            </a: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61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è ebreo? Chi sono gli ebrei?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Definizioni possibili</a:t>
            </a:r>
          </a:p>
          <a:p>
            <a:r>
              <a:rPr lang="it-IT" dirty="0"/>
              <a:t>Diacronia e Sincronia</a:t>
            </a:r>
          </a:p>
          <a:p>
            <a:r>
              <a:rPr lang="it-IT" dirty="0"/>
              <a:t>Le dispersioni geografiche e linguistiche</a:t>
            </a:r>
          </a:p>
          <a:p>
            <a:r>
              <a:rPr lang="it-IT" dirty="0"/>
              <a:t>Si può fare una Storia degli Ebrei?</a:t>
            </a:r>
          </a:p>
          <a:p>
            <a:r>
              <a:rPr lang="it-IT" dirty="0"/>
              <a:t>È legittima una storia «lacrimosa»?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661248"/>
            <a:ext cx="1079764" cy="107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9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3ABA19-05E8-4D17-AC05-0A581353C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fondamenti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F978DE-A0B4-4E2C-AF87-DF23A245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monoteismo</a:t>
            </a:r>
          </a:p>
          <a:p>
            <a:r>
              <a:rPr lang="it-IT" dirty="0"/>
              <a:t>Il Santuario</a:t>
            </a:r>
          </a:p>
          <a:p>
            <a:r>
              <a:rPr lang="it-IT" dirty="0"/>
              <a:t>La costruzione di un’Etica condivisa: le leggi noachidi e le dieci parole</a:t>
            </a:r>
          </a:p>
          <a:p>
            <a:r>
              <a:rPr lang="it-IT" dirty="0" err="1"/>
              <a:t>Halakhà</a:t>
            </a:r>
            <a:r>
              <a:rPr lang="it-IT" dirty="0"/>
              <a:t>: la norma e le sue trasformazioni</a:t>
            </a:r>
          </a:p>
          <a:p>
            <a:r>
              <a:rPr lang="it-IT" dirty="0"/>
              <a:t>La visione mistica</a:t>
            </a:r>
          </a:p>
        </p:txBody>
      </p:sp>
    </p:spTree>
    <p:extLst>
      <p:ext uri="{BB962C8B-B14F-4D97-AF65-F5344CB8AC3E}">
        <p14:creationId xmlns:p14="http://schemas.microsoft.com/office/powerpoint/2010/main" val="4070324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Scrittura come base ideologica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Torah e la sua storia</a:t>
            </a:r>
          </a:p>
          <a:p>
            <a:r>
              <a:rPr lang="it-IT" dirty="0"/>
              <a:t>I numerosi «ebraismi» dell’antichità</a:t>
            </a:r>
          </a:p>
          <a:p>
            <a:r>
              <a:rPr lang="it-IT" dirty="0"/>
              <a:t>La Legge orale</a:t>
            </a:r>
          </a:p>
          <a:p>
            <a:r>
              <a:rPr lang="it-IT" dirty="0"/>
              <a:t>Continuità e discontinuità </a:t>
            </a:r>
          </a:p>
          <a:p>
            <a:r>
              <a:rPr lang="it-IT" dirty="0"/>
              <a:t>La consistenza demografica</a:t>
            </a:r>
          </a:p>
          <a:p>
            <a:r>
              <a:rPr lang="it-IT" dirty="0"/>
              <a:t>Fra esclusione e inclusione</a:t>
            </a: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661248"/>
            <a:ext cx="1079764" cy="107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69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0F631E-CB13-4332-8A6F-985B23710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Sulla costruzione della civiltà ebraica nella scrittura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D20923-971B-4554-806D-0A6BA72C9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testo manoscritto nella devozione: i rotoli della Torah</a:t>
            </a:r>
          </a:p>
          <a:p>
            <a:r>
              <a:rPr lang="it-IT" dirty="0"/>
              <a:t>La </a:t>
            </a:r>
            <a:r>
              <a:rPr lang="it-IT" dirty="0" err="1"/>
              <a:t>Massoràh</a:t>
            </a:r>
            <a:r>
              <a:rPr lang="it-IT" dirty="0"/>
              <a:t>: Ben Asher contro Ben </a:t>
            </a:r>
            <a:r>
              <a:rPr lang="it-IT" dirty="0" err="1"/>
              <a:t>Naftali</a:t>
            </a:r>
            <a:endParaRPr lang="it-IT" dirty="0"/>
          </a:p>
          <a:p>
            <a:r>
              <a:rPr lang="it-IT" dirty="0"/>
              <a:t>La </a:t>
            </a:r>
            <a:r>
              <a:rPr lang="it-IT" dirty="0" err="1"/>
              <a:t>Genizah</a:t>
            </a:r>
            <a:r>
              <a:rPr lang="it-IT" dirty="0"/>
              <a:t> del Cairo come fonte di storia</a:t>
            </a:r>
          </a:p>
          <a:p>
            <a:r>
              <a:rPr lang="it-IT" dirty="0"/>
              <a:t>La rivoluzione dei caratteri mobili: il Talmud in Italia</a:t>
            </a:r>
          </a:p>
          <a:p>
            <a:r>
              <a:rPr lang="it-IT" dirty="0"/>
              <a:t>Lo Zohar a stampa e la mistica come nuova frontiera interpretativa</a:t>
            </a:r>
          </a:p>
        </p:txBody>
      </p:sp>
    </p:spTree>
    <p:extLst>
      <p:ext uri="{BB962C8B-B14F-4D97-AF65-F5344CB8AC3E}">
        <p14:creationId xmlns:p14="http://schemas.microsoft.com/office/powerpoint/2010/main" val="564285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Proposta di Bibliografia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 err="1"/>
              <a:t>Shmuel</a:t>
            </a:r>
            <a:r>
              <a:rPr lang="it-IT" sz="2000" dirty="0"/>
              <a:t> N. Eisenstadt, </a:t>
            </a:r>
            <a:r>
              <a:rPr lang="it-IT" sz="2000" i="1" dirty="0"/>
              <a:t>Civiltà ebraica</a:t>
            </a:r>
            <a:r>
              <a:rPr lang="it-IT" sz="2000" dirty="0"/>
              <a:t>, Donzelli, Roma 1993</a:t>
            </a:r>
          </a:p>
          <a:p>
            <a:r>
              <a:rPr lang="it-IT" sz="2000" dirty="0"/>
              <a:t>Gadi Luzzatto Voghera, </a:t>
            </a:r>
            <a:r>
              <a:rPr lang="it-IT" sz="2000" i="1" dirty="0"/>
              <a:t>Rabbini</a:t>
            </a:r>
            <a:r>
              <a:rPr lang="it-IT" sz="2000" dirty="0"/>
              <a:t>, Laterza, Roma-Bari 2013</a:t>
            </a:r>
          </a:p>
          <a:p>
            <a:r>
              <a:rPr lang="it-IT" sz="2000" dirty="0"/>
              <a:t>Michael Brenner, </a:t>
            </a:r>
            <a:r>
              <a:rPr lang="it-IT" sz="2000" i="1" dirty="0"/>
              <a:t>Breve storia degli ebrei</a:t>
            </a:r>
            <a:r>
              <a:rPr lang="it-IT" sz="2000" dirty="0"/>
              <a:t>, Donzelli, Roma 2009 </a:t>
            </a:r>
          </a:p>
          <a:p>
            <a:r>
              <a:rPr lang="it-IT" sz="2000" dirty="0"/>
              <a:t>Harry </a:t>
            </a:r>
            <a:r>
              <a:rPr lang="it-IT" sz="2000" dirty="0" err="1"/>
              <a:t>Freedman</a:t>
            </a:r>
            <a:r>
              <a:rPr lang="it-IT" sz="2000" dirty="0"/>
              <a:t>, </a:t>
            </a:r>
            <a:r>
              <a:rPr lang="it-IT" sz="2000" i="1" dirty="0"/>
              <a:t>Storia del Talmud</a:t>
            </a:r>
            <a:r>
              <a:rPr lang="it-IT" sz="2000" dirty="0"/>
              <a:t>, Bollati </a:t>
            </a:r>
            <a:r>
              <a:rPr lang="it-IT" sz="2000" dirty="0" err="1"/>
              <a:t>Boringhieri</a:t>
            </a:r>
            <a:r>
              <a:rPr lang="it-IT" sz="2000" dirty="0"/>
              <a:t>, Torino 2016</a:t>
            </a:r>
          </a:p>
          <a:p>
            <a:r>
              <a:rPr lang="it-IT" sz="2000" dirty="0"/>
              <a:t>Piero Stefani, </a:t>
            </a:r>
            <a:r>
              <a:rPr lang="it-IT" sz="2000" i="1" dirty="0"/>
              <a:t>Gli ebrei</a:t>
            </a:r>
            <a:r>
              <a:rPr lang="it-IT" sz="2000" dirty="0"/>
              <a:t>, il Mulino, Bologna 2006	</a:t>
            </a:r>
          </a:p>
          <a:p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661248"/>
            <a:ext cx="1079764" cy="107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911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226</Words>
  <Application>Microsoft Office PowerPoint</Application>
  <PresentationFormat>Presentazione su schermo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Alle origini della civiltà ebraica Testi e geografie</vt:lpstr>
      <vt:lpstr>Chi è ebreo? Chi sono gli ebrei?</vt:lpstr>
      <vt:lpstr>I fondamenti</vt:lpstr>
      <vt:lpstr>La Scrittura come base ideologica </vt:lpstr>
      <vt:lpstr>Sulla costruzione della civiltà ebraica nella scrittura</vt:lpstr>
      <vt:lpstr>Proposta di 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degli ebrei</dc:title>
  <dc:creator>Direzione 9</dc:creator>
  <cp:lastModifiedBy>Gadi Luzzatto</cp:lastModifiedBy>
  <cp:revision>9</cp:revision>
  <dcterms:created xsi:type="dcterms:W3CDTF">2017-01-31T17:04:49Z</dcterms:created>
  <dcterms:modified xsi:type="dcterms:W3CDTF">2021-03-10T09:40:12Z</dcterms:modified>
</cp:coreProperties>
</file>